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Times New Roman Bold" panose="02020803070505020304" pitchFamily="18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480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svg"/><Relationship Id="rId7" Type="http://schemas.openxmlformats.org/officeDocument/2006/relationships/image" Target="../media/image3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svg"/><Relationship Id="rId7" Type="http://schemas.openxmlformats.org/officeDocument/2006/relationships/image" Target="../media/image6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8.svg"/><Relationship Id="rId5" Type="http://schemas.openxmlformats.org/officeDocument/2006/relationships/image" Target="../media/image50.svg"/><Relationship Id="rId10" Type="http://schemas.openxmlformats.org/officeDocument/2006/relationships/image" Target="../media/image7.png"/><Relationship Id="rId4" Type="http://schemas.openxmlformats.org/officeDocument/2006/relationships/image" Target="../media/image49.png"/><Relationship Id="rId9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69602">
            <a:off x="14708601" y="7809857"/>
            <a:ext cx="4835769" cy="4114800"/>
          </a:xfrm>
          <a:custGeom>
            <a:avLst/>
            <a:gdLst/>
            <a:ahLst/>
            <a:cxnLst/>
            <a:rect l="l" t="t" r="r" b="b"/>
            <a:pathLst>
              <a:path w="4835769" h="4114800">
                <a:moveTo>
                  <a:pt x="0" y="0"/>
                </a:moveTo>
                <a:lnTo>
                  <a:pt x="4835769" y="0"/>
                </a:lnTo>
                <a:lnTo>
                  <a:pt x="48357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62077" y="-2057400"/>
            <a:ext cx="4394447" cy="4114800"/>
          </a:xfrm>
          <a:custGeom>
            <a:avLst/>
            <a:gdLst/>
            <a:ahLst/>
            <a:cxnLst/>
            <a:rect l="l" t="t" r="r" b="b"/>
            <a:pathLst>
              <a:path w="4394447" h="4114800">
                <a:moveTo>
                  <a:pt x="0" y="0"/>
                </a:moveTo>
                <a:lnTo>
                  <a:pt x="4394446" y="0"/>
                </a:lnTo>
                <a:lnTo>
                  <a:pt x="43944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71788" y="325223"/>
            <a:ext cx="1058846" cy="906757"/>
          </a:xfrm>
          <a:custGeom>
            <a:avLst/>
            <a:gdLst/>
            <a:ahLst/>
            <a:cxnLst/>
            <a:rect l="l" t="t" r="r" b="b"/>
            <a:pathLst>
              <a:path w="1058846" h="906757">
                <a:moveTo>
                  <a:pt x="0" y="0"/>
                </a:moveTo>
                <a:lnTo>
                  <a:pt x="1058846" y="0"/>
                </a:lnTo>
                <a:lnTo>
                  <a:pt x="1058846" y="906757"/>
                </a:lnTo>
                <a:lnTo>
                  <a:pt x="0" y="9067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82093" y="9048795"/>
            <a:ext cx="1348541" cy="1238205"/>
          </a:xfrm>
          <a:custGeom>
            <a:avLst/>
            <a:gdLst/>
            <a:ahLst/>
            <a:cxnLst/>
            <a:rect l="l" t="t" r="r" b="b"/>
            <a:pathLst>
              <a:path w="1348541" h="1238205">
                <a:moveTo>
                  <a:pt x="0" y="0"/>
                </a:moveTo>
                <a:lnTo>
                  <a:pt x="1348541" y="0"/>
                </a:lnTo>
                <a:lnTo>
                  <a:pt x="1348541" y="1238205"/>
                </a:lnTo>
                <a:lnTo>
                  <a:pt x="0" y="12382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808668"/>
            <a:ext cx="17032407" cy="78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0"/>
              </a:lnSpc>
            </a:pPr>
            <a:r>
              <a:rPr lang="en-US" sz="7400" b="1" spc="-22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Báo Cáo Môn Lập Trình Java WW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227830"/>
            <a:ext cx="17433288" cy="91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24181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Đề tài: Website giới thiệu, bán bánh ngọt trực tuyến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175500"/>
            <a:ext cx="8542656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24181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Nhóm 18: Lê Văn Đạt - 22001605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810250"/>
            <a:ext cx="13044515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24181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Giảng Viên Hướng Dẫn: Hà Thị Kim Thoa</a:t>
            </a:r>
          </a:p>
        </p:txBody>
      </p:sp>
      <p:sp>
        <p:nvSpPr>
          <p:cNvPr id="10" name="Freeform 10"/>
          <p:cNvSpPr/>
          <p:nvPr/>
        </p:nvSpPr>
        <p:spPr>
          <a:xfrm>
            <a:off x="0" y="95065"/>
            <a:ext cx="3218967" cy="1399154"/>
          </a:xfrm>
          <a:custGeom>
            <a:avLst/>
            <a:gdLst/>
            <a:ahLst/>
            <a:cxnLst/>
            <a:rect l="l" t="t" r="r" b="b"/>
            <a:pathLst>
              <a:path w="3218967" h="1399154">
                <a:moveTo>
                  <a:pt x="0" y="0"/>
                </a:moveTo>
                <a:lnTo>
                  <a:pt x="3218967" y="0"/>
                </a:lnTo>
                <a:lnTo>
                  <a:pt x="3218967" y="1399153"/>
                </a:lnTo>
                <a:lnTo>
                  <a:pt x="0" y="13991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30515">
            <a:off x="-4416488" y="-5925063"/>
            <a:ext cx="7802103" cy="6965150"/>
          </a:xfrm>
          <a:custGeom>
            <a:avLst/>
            <a:gdLst/>
            <a:ahLst/>
            <a:cxnLst/>
            <a:rect l="l" t="t" r="r" b="b"/>
            <a:pathLst>
              <a:path w="7802103" h="6965150">
                <a:moveTo>
                  <a:pt x="0" y="0"/>
                </a:moveTo>
                <a:lnTo>
                  <a:pt x="7802104" y="0"/>
                </a:lnTo>
                <a:lnTo>
                  <a:pt x="7802104" y="6965151"/>
                </a:lnTo>
                <a:lnTo>
                  <a:pt x="0" y="6965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13660">
            <a:off x="100266" y="8924575"/>
            <a:ext cx="902771" cy="1144065"/>
          </a:xfrm>
          <a:custGeom>
            <a:avLst/>
            <a:gdLst/>
            <a:ahLst/>
            <a:cxnLst/>
            <a:rect l="l" t="t" r="r" b="b"/>
            <a:pathLst>
              <a:path w="902771" h="1144065">
                <a:moveTo>
                  <a:pt x="0" y="0"/>
                </a:moveTo>
                <a:lnTo>
                  <a:pt x="902771" y="0"/>
                </a:lnTo>
                <a:lnTo>
                  <a:pt x="902771" y="1144065"/>
                </a:lnTo>
                <a:lnTo>
                  <a:pt x="0" y="1144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937991">
            <a:off x="17110458" y="412368"/>
            <a:ext cx="1387411" cy="645777"/>
          </a:xfrm>
          <a:custGeom>
            <a:avLst/>
            <a:gdLst/>
            <a:ahLst/>
            <a:cxnLst/>
            <a:rect l="l" t="t" r="r" b="b"/>
            <a:pathLst>
              <a:path w="1387411" h="645777">
                <a:moveTo>
                  <a:pt x="0" y="0"/>
                </a:moveTo>
                <a:lnTo>
                  <a:pt x="1387410" y="0"/>
                </a:lnTo>
                <a:lnTo>
                  <a:pt x="1387410" y="645776"/>
                </a:lnTo>
                <a:lnTo>
                  <a:pt x="0" y="645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1184762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53280" y="266309"/>
            <a:ext cx="6988649" cy="82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5.Thiết kế hệ thống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3280" y="1365737"/>
            <a:ext cx="4966520" cy="658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5.1.Use Case Diagram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3280" y="2254737"/>
            <a:ext cx="6130616" cy="309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Mô tả các chức năng chính cho Guest, Customer, Admin: đăng ký, đăng nhập, xem sản phẩm, giỏ hàng, đặt hàng, quản lý sản phẩm, quản lý đơn,…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6DCB8F-9073-1FFB-5A35-19700DE3AA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9343" y="271428"/>
            <a:ext cx="9134938" cy="100155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530515">
            <a:off x="-4416488" y="-5925063"/>
            <a:ext cx="7802103" cy="6965150"/>
          </a:xfrm>
          <a:custGeom>
            <a:avLst/>
            <a:gdLst/>
            <a:ahLst/>
            <a:cxnLst/>
            <a:rect l="l" t="t" r="r" b="b"/>
            <a:pathLst>
              <a:path w="7802103" h="6965150">
                <a:moveTo>
                  <a:pt x="0" y="0"/>
                </a:moveTo>
                <a:lnTo>
                  <a:pt x="7802104" y="0"/>
                </a:lnTo>
                <a:lnTo>
                  <a:pt x="7802104" y="6965151"/>
                </a:lnTo>
                <a:lnTo>
                  <a:pt x="0" y="6965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13660">
            <a:off x="100266" y="8924575"/>
            <a:ext cx="902771" cy="1144065"/>
          </a:xfrm>
          <a:custGeom>
            <a:avLst/>
            <a:gdLst/>
            <a:ahLst/>
            <a:cxnLst/>
            <a:rect l="l" t="t" r="r" b="b"/>
            <a:pathLst>
              <a:path w="902771" h="1144065">
                <a:moveTo>
                  <a:pt x="0" y="0"/>
                </a:moveTo>
                <a:lnTo>
                  <a:pt x="902771" y="0"/>
                </a:lnTo>
                <a:lnTo>
                  <a:pt x="902771" y="1144065"/>
                </a:lnTo>
                <a:lnTo>
                  <a:pt x="0" y="1144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1184762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7259300" y="0"/>
            <a:ext cx="888958" cy="761271"/>
          </a:xfrm>
          <a:custGeom>
            <a:avLst/>
            <a:gdLst/>
            <a:ahLst/>
            <a:cxnLst/>
            <a:rect l="l" t="t" r="r" b="b"/>
            <a:pathLst>
              <a:path w="888958" h="761271">
                <a:moveTo>
                  <a:pt x="0" y="0"/>
                </a:moveTo>
                <a:lnTo>
                  <a:pt x="888958" y="0"/>
                </a:lnTo>
                <a:lnTo>
                  <a:pt x="888958" y="761271"/>
                </a:lnTo>
                <a:lnTo>
                  <a:pt x="0" y="7612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28773" y="1940412"/>
            <a:ext cx="12430454" cy="8095333"/>
          </a:xfrm>
          <a:custGeom>
            <a:avLst/>
            <a:gdLst/>
            <a:ahLst/>
            <a:cxnLst/>
            <a:rect l="l" t="t" r="r" b="b"/>
            <a:pathLst>
              <a:path w="12430454" h="8095333">
                <a:moveTo>
                  <a:pt x="0" y="0"/>
                </a:moveTo>
                <a:lnTo>
                  <a:pt x="12430454" y="0"/>
                </a:lnTo>
                <a:lnTo>
                  <a:pt x="12430454" y="8095333"/>
                </a:lnTo>
                <a:lnTo>
                  <a:pt x="0" y="80953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53280" y="266309"/>
            <a:ext cx="6988649" cy="82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5.Thiết kế hệ thống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232387"/>
            <a:ext cx="4076700" cy="658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5.1.Class Diagram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77321">
            <a:off x="111938" y="9542670"/>
            <a:ext cx="1134048" cy="426815"/>
          </a:xfrm>
          <a:custGeom>
            <a:avLst/>
            <a:gdLst/>
            <a:ahLst/>
            <a:cxnLst/>
            <a:rect l="l" t="t" r="r" b="b"/>
            <a:pathLst>
              <a:path w="1134048" h="426815">
                <a:moveTo>
                  <a:pt x="0" y="0"/>
                </a:moveTo>
                <a:lnTo>
                  <a:pt x="1134048" y="0"/>
                </a:lnTo>
                <a:lnTo>
                  <a:pt x="1134048" y="426814"/>
                </a:lnTo>
                <a:lnTo>
                  <a:pt x="0" y="4268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42822" y="267429"/>
            <a:ext cx="888958" cy="761271"/>
          </a:xfrm>
          <a:custGeom>
            <a:avLst/>
            <a:gdLst/>
            <a:ahLst/>
            <a:cxnLst/>
            <a:rect l="l" t="t" r="r" b="b"/>
            <a:pathLst>
              <a:path w="888958" h="761271">
                <a:moveTo>
                  <a:pt x="0" y="0"/>
                </a:moveTo>
                <a:lnTo>
                  <a:pt x="888958" y="0"/>
                </a:lnTo>
                <a:lnTo>
                  <a:pt x="888958" y="761271"/>
                </a:lnTo>
                <a:lnTo>
                  <a:pt x="0" y="761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1184762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676400" y="2796071"/>
            <a:ext cx="14637900" cy="5745376"/>
          </a:xfrm>
          <a:custGeom>
            <a:avLst/>
            <a:gdLst/>
            <a:ahLst/>
            <a:cxnLst/>
            <a:rect l="l" t="t" r="r" b="b"/>
            <a:pathLst>
              <a:path w="14637900" h="5745376">
                <a:moveTo>
                  <a:pt x="0" y="0"/>
                </a:moveTo>
                <a:lnTo>
                  <a:pt x="14637900" y="0"/>
                </a:lnTo>
                <a:lnTo>
                  <a:pt x="14637900" y="5745376"/>
                </a:lnTo>
                <a:lnTo>
                  <a:pt x="0" y="57453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05105"/>
            <a:ext cx="6988649" cy="82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6.Hiện thực hệ thống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420383"/>
            <a:ext cx="4305300" cy="658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6.1. Trang </a:t>
            </a:r>
            <a:r>
              <a:rPr lang="en-US" sz="39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giỏ</a:t>
            </a: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endParaRPr lang="en-US" sz="39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77321">
            <a:off x="111938" y="9542670"/>
            <a:ext cx="1134048" cy="426815"/>
          </a:xfrm>
          <a:custGeom>
            <a:avLst/>
            <a:gdLst/>
            <a:ahLst/>
            <a:cxnLst/>
            <a:rect l="l" t="t" r="r" b="b"/>
            <a:pathLst>
              <a:path w="1134048" h="426815">
                <a:moveTo>
                  <a:pt x="0" y="0"/>
                </a:moveTo>
                <a:lnTo>
                  <a:pt x="1134048" y="0"/>
                </a:lnTo>
                <a:lnTo>
                  <a:pt x="1134048" y="426814"/>
                </a:lnTo>
                <a:lnTo>
                  <a:pt x="0" y="4268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42822" y="267429"/>
            <a:ext cx="888958" cy="761271"/>
          </a:xfrm>
          <a:custGeom>
            <a:avLst/>
            <a:gdLst/>
            <a:ahLst/>
            <a:cxnLst/>
            <a:rect l="l" t="t" r="r" b="b"/>
            <a:pathLst>
              <a:path w="888958" h="761271">
                <a:moveTo>
                  <a:pt x="0" y="0"/>
                </a:moveTo>
                <a:lnTo>
                  <a:pt x="888958" y="0"/>
                </a:lnTo>
                <a:lnTo>
                  <a:pt x="888958" y="761271"/>
                </a:lnTo>
                <a:lnTo>
                  <a:pt x="0" y="761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1184762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992731" y="2118883"/>
            <a:ext cx="9802905" cy="7964860"/>
          </a:xfrm>
          <a:custGeom>
            <a:avLst/>
            <a:gdLst/>
            <a:ahLst/>
            <a:cxnLst/>
            <a:rect l="l" t="t" r="r" b="b"/>
            <a:pathLst>
              <a:path w="9802905" h="7964860">
                <a:moveTo>
                  <a:pt x="0" y="0"/>
                </a:moveTo>
                <a:lnTo>
                  <a:pt x="9802904" y="0"/>
                </a:lnTo>
                <a:lnTo>
                  <a:pt x="9802904" y="7964860"/>
                </a:lnTo>
                <a:lnTo>
                  <a:pt x="0" y="7964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05105"/>
            <a:ext cx="6988649" cy="82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6.Hiện thực hệ thống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420383"/>
            <a:ext cx="4533900" cy="658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6.1. Trang </a:t>
            </a:r>
            <a:r>
              <a:rPr lang="en-US" sz="39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thanh</a:t>
            </a: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toán</a:t>
            </a:r>
            <a:endParaRPr lang="en-US" sz="39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77321">
            <a:off x="111938" y="9542670"/>
            <a:ext cx="1134048" cy="426815"/>
          </a:xfrm>
          <a:custGeom>
            <a:avLst/>
            <a:gdLst/>
            <a:ahLst/>
            <a:cxnLst/>
            <a:rect l="l" t="t" r="r" b="b"/>
            <a:pathLst>
              <a:path w="1134048" h="426815">
                <a:moveTo>
                  <a:pt x="0" y="0"/>
                </a:moveTo>
                <a:lnTo>
                  <a:pt x="1134048" y="0"/>
                </a:lnTo>
                <a:lnTo>
                  <a:pt x="1134048" y="426814"/>
                </a:lnTo>
                <a:lnTo>
                  <a:pt x="0" y="4268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42822" y="267429"/>
            <a:ext cx="888958" cy="761271"/>
          </a:xfrm>
          <a:custGeom>
            <a:avLst/>
            <a:gdLst/>
            <a:ahLst/>
            <a:cxnLst/>
            <a:rect l="l" t="t" r="r" b="b"/>
            <a:pathLst>
              <a:path w="888958" h="761271">
                <a:moveTo>
                  <a:pt x="0" y="0"/>
                </a:moveTo>
                <a:lnTo>
                  <a:pt x="888958" y="0"/>
                </a:lnTo>
                <a:lnTo>
                  <a:pt x="888958" y="761271"/>
                </a:lnTo>
                <a:lnTo>
                  <a:pt x="0" y="761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1184762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2471193" y="2118883"/>
            <a:ext cx="14316286" cy="7820271"/>
          </a:xfrm>
          <a:custGeom>
            <a:avLst/>
            <a:gdLst/>
            <a:ahLst/>
            <a:cxnLst/>
            <a:rect l="l" t="t" r="r" b="b"/>
            <a:pathLst>
              <a:path w="14316286" h="7820271">
                <a:moveTo>
                  <a:pt x="0" y="0"/>
                </a:moveTo>
                <a:lnTo>
                  <a:pt x="14316287" y="0"/>
                </a:lnTo>
                <a:lnTo>
                  <a:pt x="14316287" y="7820272"/>
                </a:lnTo>
                <a:lnTo>
                  <a:pt x="0" y="78202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05105"/>
            <a:ext cx="6988649" cy="82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6.Hiện thực hệ thống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334079"/>
            <a:ext cx="6057900" cy="658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6.1. Trang </a:t>
            </a:r>
            <a:r>
              <a:rPr lang="en-US" sz="39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trị</a:t>
            </a: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đơn</a:t>
            </a:r>
            <a:r>
              <a:rPr lang="en-US" sz="39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endParaRPr lang="en-US" sz="39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94790"/>
            <a:ext cx="615204" cy="464199"/>
          </a:xfrm>
          <a:custGeom>
            <a:avLst/>
            <a:gdLst/>
            <a:ahLst/>
            <a:cxnLst/>
            <a:rect l="l" t="t" r="r" b="b"/>
            <a:pathLst>
              <a:path w="615204" h="464199">
                <a:moveTo>
                  <a:pt x="0" y="0"/>
                </a:moveTo>
                <a:lnTo>
                  <a:pt x="615204" y="0"/>
                </a:lnTo>
                <a:lnTo>
                  <a:pt x="615204" y="464199"/>
                </a:lnTo>
                <a:lnTo>
                  <a:pt x="0" y="4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313402">
            <a:off x="-3588162" y="6364099"/>
            <a:ext cx="9263033" cy="8791461"/>
          </a:xfrm>
          <a:custGeom>
            <a:avLst/>
            <a:gdLst/>
            <a:ahLst/>
            <a:cxnLst/>
            <a:rect l="l" t="t" r="r" b="b"/>
            <a:pathLst>
              <a:path w="9263033" h="8791461">
                <a:moveTo>
                  <a:pt x="0" y="0"/>
                </a:moveTo>
                <a:lnTo>
                  <a:pt x="9263033" y="0"/>
                </a:lnTo>
                <a:lnTo>
                  <a:pt x="9263033" y="8791460"/>
                </a:lnTo>
                <a:lnTo>
                  <a:pt x="0" y="8791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719927" y="201796"/>
            <a:ext cx="3076966" cy="2758081"/>
          </a:xfrm>
          <a:custGeom>
            <a:avLst/>
            <a:gdLst/>
            <a:ahLst/>
            <a:cxnLst/>
            <a:rect l="l" t="t" r="r" b="b"/>
            <a:pathLst>
              <a:path w="3076966" h="2758081">
                <a:moveTo>
                  <a:pt x="0" y="0"/>
                </a:moveTo>
                <a:lnTo>
                  <a:pt x="3076967" y="0"/>
                </a:lnTo>
                <a:lnTo>
                  <a:pt x="3076967" y="2758080"/>
                </a:lnTo>
                <a:lnTo>
                  <a:pt x="0" y="2758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6772878" y="9016003"/>
            <a:ext cx="972845" cy="1028971"/>
          </a:xfrm>
          <a:custGeom>
            <a:avLst/>
            <a:gdLst/>
            <a:ahLst/>
            <a:cxnLst/>
            <a:rect l="l" t="t" r="r" b="b"/>
            <a:pathLst>
              <a:path w="972845" h="1028971">
                <a:moveTo>
                  <a:pt x="0" y="0"/>
                </a:moveTo>
                <a:lnTo>
                  <a:pt x="972844" y="0"/>
                </a:lnTo>
                <a:lnTo>
                  <a:pt x="972844" y="1028971"/>
                </a:lnTo>
                <a:lnTo>
                  <a:pt x="0" y="10289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84369" y="526889"/>
            <a:ext cx="1147863" cy="1053947"/>
          </a:xfrm>
          <a:custGeom>
            <a:avLst/>
            <a:gdLst/>
            <a:ahLst/>
            <a:cxnLst/>
            <a:rect l="l" t="t" r="r" b="b"/>
            <a:pathLst>
              <a:path w="1147863" h="1053947">
                <a:moveTo>
                  <a:pt x="0" y="0"/>
                </a:moveTo>
                <a:lnTo>
                  <a:pt x="1147863" y="0"/>
                </a:lnTo>
                <a:lnTo>
                  <a:pt x="1147863" y="1053947"/>
                </a:lnTo>
                <a:lnTo>
                  <a:pt x="0" y="10539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07065" y="4254657"/>
            <a:ext cx="16673869" cy="1397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Cảm ơn thầy cô và các bạn đã lắng nghe.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9017">
            <a:off x="14613460" y="6515010"/>
            <a:ext cx="6821052" cy="7038609"/>
          </a:xfrm>
          <a:custGeom>
            <a:avLst/>
            <a:gdLst/>
            <a:ahLst/>
            <a:cxnLst/>
            <a:rect l="l" t="t" r="r" b="b"/>
            <a:pathLst>
              <a:path w="6821052" h="7038609">
                <a:moveTo>
                  <a:pt x="0" y="0"/>
                </a:moveTo>
                <a:lnTo>
                  <a:pt x="6821052" y="0"/>
                </a:lnTo>
                <a:lnTo>
                  <a:pt x="6821052" y="7038608"/>
                </a:lnTo>
                <a:lnTo>
                  <a:pt x="0" y="7038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353" y="9258300"/>
            <a:ext cx="1058846" cy="906757"/>
          </a:xfrm>
          <a:custGeom>
            <a:avLst/>
            <a:gdLst/>
            <a:ahLst/>
            <a:cxnLst/>
            <a:rect l="l" t="t" r="r" b="b"/>
            <a:pathLst>
              <a:path w="1058846" h="906757">
                <a:moveTo>
                  <a:pt x="0" y="0"/>
                </a:moveTo>
                <a:lnTo>
                  <a:pt x="1058847" y="0"/>
                </a:lnTo>
                <a:lnTo>
                  <a:pt x="1058847" y="906757"/>
                </a:lnTo>
                <a:lnTo>
                  <a:pt x="0" y="906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409336">
            <a:off x="16829378" y="249736"/>
            <a:ext cx="1387411" cy="645777"/>
          </a:xfrm>
          <a:custGeom>
            <a:avLst/>
            <a:gdLst/>
            <a:ahLst/>
            <a:cxnLst/>
            <a:rect l="l" t="t" r="r" b="b"/>
            <a:pathLst>
              <a:path w="1387411" h="645777">
                <a:moveTo>
                  <a:pt x="0" y="0"/>
                </a:moveTo>
                <a:lnTo>
                  <a:pt x="1387410" y="0"/>
                </a:lnTo>
                <a:lnTo>
                  <a:pt x="1387410" y="645777"/>
                </a:lnTo>
                <a:lnTo>
                  <a:pt x="0" y="645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60706" y="429749"/>
            <a:ext cx="2424827" cy="97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Mục lục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4200" y="2513259"/>
            <a:ext cx="5792484" cy="82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1.Giới thiệu đề tài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4200" y="4184005"/>
            <a:ext cx="8728525" cy="82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2.Mục tiêu thực hiện đề tài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4200" y="5854751"/>
            <a:ext cx="6988649" cy="82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3.Công nghệ sử dụng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70651" y="2430708"/>
            <a:ext cx="6988649" cy="82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4.Phân tích yêu cầu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70651" y="4142730"/>
            <a:ext cx="6988649" cy="82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5.Thiết kế hệ thống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70651" y="5852150"/>
            <a:ext cx="6988649" cy="82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6.Hiện thực hệ thống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028700" y="1646484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69602">
            <a:off x="-1132667" y="8121211"/>
            <a:ext cx="3564147" cy="3032765"/>
          </a:xfrm>
          <a:custGeom>
            <a:avLst/>
            <a:gdLst/>
            <a:ahLst/>
            <a:cxnLst/>
            <a:rect l="l" t="t" r="r" b="b"/>
            <a:pathLst>
              <a:path w="3564147" h="3032765">
                <a:moveTo>
                  <a:pt x="0" y="0"/>
                </a:moveTo>
                <a:lnTo>
                  <a:pt x="3564147" y="0"/>
                </a:lnTo>
                <a:lnTo>
                  <a:pt x="3564147" y="3032765"/>
                </a:lnTo>
                <a:lnTo>
                  <a:pt x="0" y="3032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86711" y="-1787286"/>
            <a:ext cx="4002578" cy="4114800"/>
          </a:xfrm>
          <a:custGeom>
            <a:avLst/>
            <a:gdLst/>
            <a:ahLst/>
            <a:cxnLst/>
            <a:rect l="l" t="t" r="r" b="b"/>
            <a:pathLst>
              <a:path w="4002578" h="4114800">
                <a:moveTo>
                  <a:pt x="0" y="0"/>
                </a:moveTo>
                <a:lnTo>
                  <a:pt x="4002578" y="0"/>
                </a:lnTo>
                <a:lnTo>
                  <a:pt x="4002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0114" y="270114"/>
            <a:ext cx="758586" cy="758586"/>
          </a:xfrm>
          <a:custGeom>
            <a:avLst/>
            <a:gdLst/>
            <a:ahLst/>
            <a:cxnLst/>
            <a:rect l="l" t="t" r="r" b="b"/>
            <a:pathLst>
              <a:path w="758586" h="758586">
                <a:moveTo>
                  <a:pt x="0" y="0"/>
                </a:moveTo>
                <a:lnTo>
                  <a:pt x="758586" y="0"/>
                </a:lnTo>
                <a:lnTo>
                  <a:pt x="758586" y="758586"/>
                </a:lnTo>
                <a:lnTo>
                  <a:pt x="0" y="7585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237979">
            <a:off x="17280134" y="8988910"/>
            <a:ext cx="608583" cy="1297367"/>
          </a:xfrm>
          <a:custGeom>
            <a:avLst/>
            <a:gdLst/>
            <a:ahLst/>
            <a:cxnLst/>
            <a:rect l="l" t="t" r="r" b="b"/>
            <a:pathLst>
              <a:path w="608583" h="1297367">
                <a:moveTo>
                  <a:pt x="0" y="0"/>
                </a:moveTo>
                <a:lnTo>
                  <a:pt x="608583" y="0"/>
                </a:lnTo>
                <a:lnTo>
                  <a:pt x="608583" y="1297367"/>
                </a:lnTo>
                <a:lnTo>
                  <a:pt x="0" y="12973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28700" y="1646484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192451" y="822889"/>
            <a:ext cx="5792484" cy="82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1.Giới thiệu đề tài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601028"/>
            <a:ext cx="15474581" cy="7613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2" lvl="1" indent="-377821" algn="l">
              <a:lnSpc>
                <a:spcPts val="7629"/>
              </a:lnSpc>
              <a:buFont typeface="Arial"/>
              <a:buChar char="•"/>
            </a:pP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Xu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hướng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mua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sắm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trực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tuyến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phát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mạnh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trong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đó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nhu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cầu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đặt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bánh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ngọt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online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nhật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tiệc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kỷ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niệm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</a:t>
            </a:r>
          </a:p>
          <a:p>
            <a:pPr marL="755642" lvl="1" indent="-377821" algn="l">
              <a:lnSpc>
                <a:spcPts val="7629"/>
              </a:lnSpc>
              <a:buFont typeface="Arial"/>
              <a:buChar char="•"/>
            </a:pP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Cửa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cần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một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kênh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bán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giúp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trưng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bày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sản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phẩm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nhận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đơn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sản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phẩm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hiệu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755642" lvl="1" indent="-377821" algn="l">
              <a:lnSpc>
                <a:spcPts val="7629"/>
              </a:lnSpc>
              <a:buFont typeface="Arial"/>
              <a:buChar char="•"/>
            </a:pP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tài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“Website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giới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thiệu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bán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bánh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kem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/bánh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ngọt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trực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tuyến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DeliciousBakery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”.</a:t>
            </a:r>
          </a:p>
          <a:p>
            <a:pPr marL="755642" lvl="1" indent="-377821" algn="l">
              <a:lnSpc>
                <a:spcPts val="7629"/>
              </a:lnSpc>
              <a:buFont typeface="Arial"/>
              <a:buChar char="•"/>
            </a:pP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đóng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vai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trò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là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nền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tảng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đặt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bánh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hoạt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động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bán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cửa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499" spc="-52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sz="3499" spc="-52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>
              <a:lnSpc>
                <a:spcPts val="7629"/>
              </a:lnSpc>
            </a:pPr>
            <a:endParaRPr lang="en-US" sz="3499" spc="-52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04088">
            <a:off x="12645139" y="-4621813"/>
            <a:ext cx="8060131" cy="7547214"/>
          </a:xfrm>
          <a:custGeom>
            <a:avLst/>
            <a:gdLst/>
            <a:ahLst/>
            <a:cxnLst/>
            <a:rect l="l" t="t" r="r" b="b"/>
            <a:pathLst>
              <a:path w="8060131" h="7547214">
                <a:moveTo>
                  <a:pt x="0" y="0"/>
                </a:moveTo>
                <a:lnTo>
                  <a:pt x="8060131" y="0"/>
                </a:lnTo>
                <a:lnTo>
                  <a:pt x="8060131" y="7547214"/>
                </a:lnTo>
                <a:lnTo>
                  <a:pt x="0" y="7547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99277">
            <a:off x="62313" y="62313"/>
            <a:ext cx="853830" cy="853830"/>
          </a:xfrm>
          <a:custGeom>
            <a:avLst/>
            <a:gdLst/>
            <a:ahLst/>
            <a:cxnLst/>
            <a:rect l="l" t="t" r="r" b="b"/>
            <a:pathLst>
              <a:path w="853830" h="853830">
                <a:moveTo>
                  <a:pt x="0" y="0"/>
                </a:moveTo>
                <a:lnTo>
                  <a:pt x="853829" y="0"/>
                </a:lnTo>
                <a:lnTo>
                  <a:pt x="853829" y="853829"/>
                </a:lnTo>
                <a:lnTo>
                  <a:pt x="0" y="853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1402397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559753"/>
            <a:ext cx="8728525" cy="82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2.Mục tiêu thực hiện đề tài</a:t>
            </a:r>
          </a:p>
        </p:txBody>
      </p:sp>
      <p:sp>
        <p:nvSpPr>
          <p:cNvPr id="6" name="Freeform 6"/>
          <p:cNvSpPr/>
          <p:nvPr/>
        </p:nvSpPr>
        <p:spPr>
          <a:xfrm rot="313660">
            <a:off x="577314" y="8911281"/>
            <a:ext cx="902771" cy="1144065"/>
          </a:xfrm>
          <a:custGeom>
            <a:avLst/>
            <a:gdLst/>
            <a:ahLst/>
            <a:cxnLst/>
            <a:rect l="l" t="t" r="r" b="b"/>
            <a:pathLst>
              <a:path w="902771" h="1144065">
                <a:moveTo>
                  <a:pt x="0" y="0"/>
                </a:moveTo>
                <a:lnTo>
                  <a:pt x="902772" y="0"/>
                </a:lnTo>
                <a:lnTo>
                  <a:pt x="902772" y="1144065"/>
                </a:lnTo>
                <a:lnTo>
                  <a:pt x="0" y="1144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735290"/>
            <a:ext cx="17259300" cy="7068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99"/>
              </a:lnSpc>
            </a:pP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Xây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dựng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website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phép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marL="820419" lvl="1" indent="-410209" algn="l">
              <a:lnSpc>
                <a:spcPts val="9499"/>
              </a:lnSpc>
              <a:buFont typeface="Arial"/>
              <a:buChar char="•"/>
            </a:pP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Guest: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xem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danh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sách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xem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chi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tiết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sản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phẩm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đăng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ký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tài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khoản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820419" lvl="1" indent="-410209" algn="l">
              <a:lnSpc>
                <a:spcPts val="9499"/>
              </a:lnSpc>
              <a:buFont typeface="Arial"/>
              <a:buChar char="•"/>
            </a:pP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Customer: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giỏ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đặt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đánh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giá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sản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phẩm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xem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lịch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sử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đơn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820419" lvl="1" indent="-410209" algn="l">
              <a:lnSpc>
                <a:spcPts val="9499"/>
              </a:lnSpc>
              <a:buFont typeface="Arial"/>
              <a:buChar char="•"/>
            </a:pP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Admin: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sản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phẩm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danh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đơn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tài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khoản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dùng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>
              <a:lnSpc>
                <a:spcPts val="9499"/>
              </a:lnSpc>
            </a:pP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Đảm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bảo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dễ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sử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dụng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tập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trung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hiện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đại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hỗ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trợ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cửa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lý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kinh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doanh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tốt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799" spc="-5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hơn</a:t>
            </a:r>
            <a:r>
              <a:rPr lang="en-US" sz="3799" spc="-5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95400" y="234518"/>
            <a:ext cx="2683131" cy="546383"/>
          </a:xfrm>
          <a:custGeom>
            <a:avLst/>
            <a:gdLst/>
            <a:ahLst/>
            <a:cxnLst/>
            <a:rect l="l" t="t" r="r" b="b"/>
            <a:pathLst>
              <a:path w="2683131" h="546383">
                <a:moveTo>
                  <a:pt x="0" y="0"/>
                </a:moveTo>
                <a:lnTo>
                  <a:pt x="2683132" y="0"/>
                </a:lnTo>
                <a:lnTo>
                  <a:pt x="2683132" y="546383"/>
                </a:lnTo>
                <a:lnTo>
                  <a:pt x="0" y="546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591787">
            <a:off x="-5084642" y="7772456"/>
            <a:ext cx="7564974" cy="8986470"/>
          </a:xfrm>
          <a:custGeom>
            <a:avLst/>
            <a:gdLst/>
            <a:ahLst/>
            <a:cxnLst/>
            <a:rect l="l" t="t" r="r" b="b"/>
            <a:pathLst>
              <a:path w="7564974" h="8986470">
                <a:moveTo>
                  <a:pt x="0" y="0"/>
                </a:moveTo>
                <a:lnTo>
                  <a:pt x="7564974" y="0"/>
                </a:lnTo>
                <a:lnTo>
                  <a:pt x="7564974" y="8986471"/>
                </a:lnTo>
                <a:lnTo>
                  <a:pt x="0" y="8986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33824">
            <a:off x="130568" y="-6776"/>
            <a:ext cx="972845" cy="1028971"/>
          </a:xfrm>
          <a:custGeom>
            <a:avLst/>
            <a:gdLst/>
            <a:ahLst/>
            <a:cxnLst/>
            <a:rect l="l" t="t" r="r" b="b"/>
            <a:pathLst>
              <a:path w="972845" h="1028971">
                <a:moveTo>
                  <a:pt x="0" y="0"/>
                </a:moveTo>
                <a:lnTo>
                  <a:pt x="972845" y="0"/>
                </a:lnTo>
                <a:lnTo>
                  <a:pt x="972845" y="1028971"/>
                </a:lnTo>
                <a:lnTo>
                  <a:pt x="0" y="1028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59300" y="9233053"/>
            <a:ext cx="1147863" cy="1053947"/>
          </a:xfrm>
          <a:custGeom>
            <a:avLst/>
            <a:gdLst/>
            <a:ahLst/>
            <a:cxnLst/>
            <a:rect l="l" t="t" r="r" b="b"/>
            <a:pathLst>
              <a:path w="1147863" h="1053947">
                <a:moveTo>
                  <a:pt x="0" y="0"/>
                </a:moveTo>
                <a:lnTo>
                  <a:pt x="1147863" y="0"/>
                </a:lnTo>
                <a:lnTo>
                  <a:pt x="1147863" y="1053947"/>
                </a:lnTo>
                <a:lnTo>
                  <a:pt x="0" y="10539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28700" y="1236054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393409"/>
            <a:ext cx="6988649" cy="82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3.Công nghệ sử dụng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33981" y="2565489"/>
            <a:ext cx="4782479" cy="5826307"/>
            <a:chOff x="0" y="0"/>
            <a:chExt cx="1259586" cy="15346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586" cy="1534643"/>
            </a:xfrm>
            <a:custGeom>
              <a:avLst/>
              <a:gdLst/>
              <a:ahLst/>
              <a:cxnLst/>
              <a:rect l="l" t="t" r="r" b="b"/>
              <a:pathLst>
                <a:path w="1259586" h="1534643">
                  <a:moveTo>
                    <a:pt x="1259586" y="27520"/>
                  </a:moveTo>
                  <a:lnTo>
                    <a:pt x="1259586" y="1507123"/>
                  </a:lnTo>
                  <a:cubicBezTo>
                    <a:pt x="1259586" y="1522322"/>
                    <a:pt x="1247265" y="1534643"/>
                    <a:pt x="1232066" y="1534643"/>
                  </a:cubicBezTo>
                  <a:lnTo>
                    <a:pt x="27520" y="1534643"/>
                  </a:lnTo>
                  <a:cubicBezTo>
                    <a:pt x="12321" y="1534643"/>
                    <a:pt x="0" y="1522322"/>
                    <a:pt x="0" y="1507123"/>
                  </a:cubicBezTo>
                  <a:lnTo>
                    <a:pt x="0" y="27520"/>
                  </a:lnTo>
                  <a:cubicBezTo>
                    <a:pt x="0" y="12321"/>
                    <a:pt x="12321" y="0"/>
                    <a:pt x="27520" y="0"/>
                  </a:cubicBezTo>
                  <a:lnTo>
                    <a:pt x="1232066" y="0"/>
                  </a:lnTo>
                  <a:cubicBezTo>
                    <a:pt x="1239365" y="0"/>
                    <a:pt x="1246365" y="2899"/>
                    <a:pt x="1251526" y="8060"/>
                  </a:cubicBezTo>
                  <a:cubicBezTo>
                    <a:pt x="1256687" y="13221"/>
                    <a:pt x="1259586" y="20221"/>
                    <a:pt x="1259586" y="27520"/>
                  </a:cubicBezTo>
                  <a:close/>
                </a:path>
              </a:pathLst>
            </a:custGeom>
            <a:solidFill>
              <a:srgbClr val="FFF3D4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9586" cy="157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74469" y="2542894"/>
            <a:ext cx="4782479" cy="5826307"/>
            <a:chOff x="0" y="0"/>
            <a:chExt cx="1259583" cy="15345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583" cy="1534501"/>
            </a:xfrm>
            <a:custGeom>
              <a:avLst/>
              <a:gdLst/>
              <a:ahLst/>
              <a:cxnLst/>
              <a:rect l="l" t="t" r="r" b="b"/>
              <a:pathLst>
                <a:path w="1259583" h="1534501">
                  <a:moveTo>
                    <a:pt x="27520" y="0"/>
                  </a:moveTo>
                  <a:lnTo>
                    <a:pt x="1232063" y="0"/>
                  </a:lnTo>
                  <a:cubicBezTo>
                    <a:pt x="1247262" y="0"/>
                    <a:pt x="1259583" y="12321"/>
                    <a:pt x="1259583" y="27520"/>
                  </a:cubicBezTo>
                  <a:lnTo>
                    <a:pt x="1259583" y="1506981"/>
                  </a:lnTo>
                  <a:cubicBezTo>
                    <a:pt x="1259583" y="1522180"/>
                    <a:pt x="1247262" y="1534501"/>
                    <a:pt x="1232063" y="1534501"/>
                  </a:cubicBezTo>
                  <a:lnTo>
                    <a:pt x="27520" y="1534501"/>
                  </a:lnTo>
                  <a:cubicBezTo>
                    <a:pt x="12321" y="1534501"/>
                    <a:pt x="0" y="1522180"/>
                    <a:pt x="0" y="1506981"/>
                  </a:cubicBezTo>
                  <a:lnTo>
                    <a:pt x="0" y="27520"/>
                  </a:lnTo>
                  <a:cubicBezTo>
                    <a:pt x="0" y="12321"/>
                    <a:pt x="12321" y="0"/>
                    <a:pt x="27520" y="0"/>
                  </a:cubicBezTo>
                  <a:close/>
                </a:path>
              </a:pathLst>
            </a:custGeom>
            <a:solidFill>
              <a:srgbClr val="FFF3D4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59583" cy="1572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72476" y="2542894"/>
            <a:ext cx="4782479" cy="5826307"/>
            <a:chOff x="0" y="0"/>
            <a:chExt cx="1259583" cy="15345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9583" cy="1534501"/>
            </a:xfrm>
            <a:custGeom>
              <a:avLst/>
              <a:gdLst/>
              <a:ahLst/>
              <a:cxnLst/>
              <a:rect l="l" t="t" r="r" b="b"/>
              <a:pathLst>
                <a:path w="1259583" h="1534501">
                  <a:moveTo>
                    <a:pt x="27520" y="0"/>
                  </a:moveTo>
                  <a:lnTo>
                    <a:pt x="1232063" y="0"/>
                  </a:lnTo>
                  <a:cubicBezTo>
                    <a:pt x="1247262" y="0"/>
                    <a:pt x="1259583" y="12321"/>
                    <a:pt x="1259583" y="27520"/>
                  </a:cubicBezTo>
                  <a:lnTo>
                    <a:pt x="1259583" y="1506981"/>
                  </a:lnTo>
                  <a:cubicBezTo>
                    <a:pt x="1259583" y="1522180"/>
                    <a:pt x="1247262" y="1534501"/>
                    <a:pt x="1232063" y="1534501"/>
                  </a:cubicBezTo>
                  <a:lnTo>
                    <a:pt x="27520" y="1534501"/>
                  </a:lnTo>
                  <a:cubicBezTo>
                    <a:pt x="12321" y="1534501"/>
                    <a:pt x="0" y="1522180"/>
                    <a:pt x="0" y="1506981"/>
                  </a:cubicBezTo>
                  <a:lnTo>
                    <a:pt x="0" y="27520"/>
                  </a:lnTo>
                  <a:cubicBezTo>
                    <a:pt x="0" y="12321"/>
                    <a:pt x="12321" y="0"/>
                    <a:pt x="27520" y="0"/>
                  </a:cubicBezTo>
                  <a:close/>
                </a:path>
              </a:pathLst>
            </a:custGeom>
            <a:solidFill>
              <a:srgbClr val="FFF3D4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59583" cy="1572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770458" y="2856437"/>
            <a:ext cx="1496742" cy="477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 spc="-4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Fontend</a:t>
            </a:r>
            <a:endParaRPr lang="en-US" sz="3099" spc="-46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476059" y="2856437"/>
            <a:ext cx="1582341" cy="477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 spc="-4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18633" y="2856437"/>
            <a:ext cx="3335385" cy="477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 spc="-4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&amp; </a:t>
            </a:r>
            <a:r>
              <a:rPr lang="en-US" sz="3099" spc="-4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hạ</a:t>
            </a:r>
            <a:r>
              <a:rPr lang="en-US" sz="3099" spc="-46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99" spc="-46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tầng</a:t>
            </a:r>
            <a:endParaRPr lang="en-US" sz="3099" spc="-46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33981" y="3808223"/>
            <a:ext cx="4782479" cy="3209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Phát</a:t>
            </a: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bằng</a:t>
            </a: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ReactJS,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sử</a:t>
            </a: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dụng</a:t>
            </a: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HTML, CSS, TypeScript.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Giao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tiếp</a:t>
            </a: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backend qua REST API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trả</a:t>
            </a: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về</a:t>
            </a:r>
            <a:r>
              <a:rPr lang="en-US" sz="3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JSON.</a:t>
            </a: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874469" y="3626693"/>
            <a:ext cx="4782479" cy="427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Xây dựng bằng Spring Boot (REST API).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Dùng Spring Data JPA làm ORM, Spring Validation kiểm tra dữ liệu, Spring Security xác thực &amp; phân quyền.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72476" y="3626693"/>
            <a:ext cx="4782479" cy="427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Cơ sở dữ liệu MariaDB, đảm bảo khóa chính – khóa ngoại, toàn vẹn dữ liệu.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 chạy trên Tomcat embedded của Spring Boot.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7598">
            <a:off x="15091200" y="6279121"/>
            <a:ext cx="5344501" cy="5413399"/>
          </a:xfrm>
          <a:custGeom>
            <a:avLst/>
            <a:gdLst/>
            <a:ahLst/>
            <a:cxnLst/>
            <a:rect l="l" t="t" r="r" b="b"/>
            <a:pathLst>
              <a:path w="5344501" h="5413399">
                <a:moveTo>
                  <a:pt x="0" y="0"/>
                </a:moveTo>
                <a:lnTo>
                  <a:pt x="5344501" y="0"/>
                </a:lnTo>
                <a:lnTo>
                  <a:pt x="5344501" y="5413398"/>
                </a:lnTo>
                <a:lnTo>
                  <a:pt x="0" y="541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200443">
            <a:off x="39717" y="9330267"/>
            <a:ext cx="1615746" cy="1507050"/>
          </a:xfrm>
          <a:custGeom>
            <a:avLst/>
            <a:gdLst/>
            <a:ahLst/>
            <a:cxnLst/>
            <a:rect l="l" t="t" r="r" b="b"/>
            <a:pathLst>
              <a:path w="1615746" h="1507050">
                <a:moveTo>
                  <a:pt x="0" y="0"/>
                </a:moveTo>
                <a:lnTo>
                  <a:pt x="1615746" y="0"/>
                </a:lnTo>
                <a:lnTo>
                  <a:pt x="1615746" y="1507050"/>
                </a:lnTo>
                <a:lnTo>
                  <a:pt x="0" y="1507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87100">
            <a:off x="72679" y="177244"/>
            <a:ext cx="1246111" cy="666103"/>
          </a:xfrm>
          <a:custGeom>
            <a:avLst/>
            <a:gdLst/>
            <a:ahLst/>
            <a:cxnLst/>
            <a:rect l="l" t="t" r="r" b="b"/>
            <a:pathLst>
              <a:path w="1246111" h="666103">
                <a:moveTo>
                  <a:pt x="0" y="0"/>
                </a:moveTo>
                <a:lnTo>
                  <a:pt x="1246111" y="0"/>
                </a:lnTo>
                <a:lnTo>
                  <a:pt x="1246111" y="666103"/>
                </a:lnTo>
                <a:lnTo>
                  <a:pt x="0" y="666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309627">
            <a:off x="17128344" y="255104"/>
            <a:ext cx="1119149" cy="520913"/>
          </a:xfrm>
          <a:custGeom>
            <a:avLst/>
            <a:gdLst/>
            <a:ahLst/>
            <a:cxnLst/>
            <a:rect l="l" t="t" r="r" b="b"/>
            <a:pathLst>
              <a:path w="1119149" h="520913">
                <a:moveTo>
                  <a:pt x="0" y="0"/>
                </a:moveTo>
                <a:lnTo>
                  <a:pt x="1119149" y="0"/>
                </a:lnTo>
                <a:lnTo>
                  <a:pt x="1119149" y="520913"/>
                </a:lnTo>
                <a:lnTo>
                  <a:pt x="0" y="5209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28700" y="1515993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86823" y="598762"/>
            <a:ext cx="6988649" cy="82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4.Phân tích yêu cầu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318796"/>
            <a:ext cx="14363700" cy="5920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59"/>
              </a:lnSpc>
            </a:pP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Guest (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chưa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tài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khoản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marL="863595" lvl="1" indent="-431797" algn="l">
              <a:lnSpc>
                <a:spcPts val="9559"/>
              </a:lnSpc>
              <a:buFont typeface="Arial"/>
              <a:buChar char="•"/>
            </a:pP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Xem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danh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sách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sản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phẩm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lọc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danh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tìm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kiếm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tên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863595" lvl="1" indent="-431797" algn="l">
              <a:lnSpc>
                <a:spcPts val="9559"/>
              </a:lnSpc>
              <a:buFont typeface="Arial"/>
              <a:buChar char="•"/>
            </a:pP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Xem chi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tiết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sản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phẩm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giá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mô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tả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kích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cỡ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ảnh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863595" lvl="1" indent="-431797" algn="l">
              <a:lnSpc>
                <a:spcPts val="9559"/>
              </a:lnSpc>
              <a:buFont typeface="Arial"/>
              <a:buChar char="•"/>
            </a:pP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Đăng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ký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tài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khoản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mới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để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sử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dụng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chức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năng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nâng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cao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algn="l">
              <a:lnSpc>
                <a:spcPts val="9559"/>
              </a:lnSpc>
            </a:pPr>
            <a:endParaRPr lang="en-US" sz="3999" spc="-5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28297" y="1671204"/>
            <a:ext cx="7505700" cy="741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4.1. Các </a:t>
            </a:r>
            <a:r>
              <a:rPr lang="en-US" sz="45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vai</a:t>
            </a:r>
            <a:r>
              <a:rPr lang="en-US" sz="4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trò</a:t>
            </a:r>
            <a:r>
              <a:rPr lang="en-US" sz="4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trong</a:t>
            </a:r>
            <a:r>
              <a:rPr lang="en-US" sz="4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sz="4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endParaRPr lang="en-US" sz="45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7598">
            <a:off x="15091200" y="6279121"/>
            <a:ext cx="5344501" cy="5413399"/>
          </a:xfrm>
          <a:custGeom>
            <a:avLst/>
            <a:gdLst/>
            <a:ahLst/>
            <a:cxnLst/>
            <a:rect l="l" t="t" r="r" b="b"/>
            <a:pathLst>
              <a:path w="5344501" h="5413399">
                <a:moveTo>
                  <a:pt x="0" y="0"/>
                </a:moveTo>
                <a:lnTo>
                  <a:pt x="5344501" y="0"/>
                </a:lnTo>
                <a:lnTo>
                  <a:pt x="5344501" y="5413398"/>
                </a:lnTo>
                <a:lnTo>
                  <a:pt x="0" y="541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200443">
            <a:off x="39717" y="9330267"/>
            <a:ext cx="1615746" cy="1507050"/>
          </a:xfrm>
          <a:custGeom>
            <a:avLst/>
            <a:gdLst/>
            <a:ahLst/>
            <a:cxnLst/>
            <a:rect l="l" t="t" r="r" b="b"/>
            <a:pathLst>
              <a:path w="1615746" h="1507050">
                <a:moveTo>
                  <a:pt x="0" y="0"/>
                </a:moveTo>
                <a:lnTo>
                  <a:pt x="1615746" y="0"/>
                </a:lnTo>
                <a:lnTo>
                  <a:pt x="1615746" y="1507050"/>
                </a:lnTo>
                <a:lnTo>
                  <a:pt x="0" y="1507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87100">
            <a:off x="72679" y="177244"/>
            <a:ext cx="1246111" cy="666103"/>
          </a:xfrm>
          <a:custGeom>
            <a:avLst/>
            <a:gdLst/>
            <a:ahLst/>
            <a:cxnLst/>
            <a:rect l="l" t="t" r="r" b="b"/>
            <a:pathLst>
              <a:path w="1246111" h="666103">
                <a:moveTo>
                  <a:pt x="0" y="0"/>
                </a:moveTo>
                <a:lnTo>
                  <a:pt x="1246111" y="0"/>
                </a:lnTo>
                <a:lnTo>
                  <a:pt x="1246111" y="666103"/>
                </a:lnTo>
                <a:lnTo>
                  <a:pt x="0" y="666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309627">
            <a:off x="17128344" y="255104"/>
            <a:ext cx="1119149" cy="520913"/>
          </a:xfrm>
          <a:custGeom>
            <a:avLst/>
            <a:gdLst/>
            <a:ahLst/>
            <a:cxnLst/>
            <a:rect l="l" t="t" r="r" b="b"/>
            <a:pathLst>
              <a:path w="1119149" h="520913">
                <a:moveTo>
                  <a:pt x="0" y="0"/>
                </a:moveTo>
                <a:lnTo>
                  <a:pt x="1119149" y="0"/>
                </a:lnTo>
                <a:lnTo>
                  <a:pt x="1119149" y="520913"/>
                </a:lnTo>
                <a:lnTo>
                  <a:pt x="0" y="5209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28700" y="1515993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86823" y="598762"/>
            <a:ext cx="6988649" cy="82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4.Phân tích yêu cầu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6823" y="2614071"/>
            <a:ext cx="15156823" cy="740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9"/>
              </a:lnSpc>
            </a:pPr>
            <a:r>
              <a:rPr lang="en-US" sz="3999" spc="-5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(đã đăng nhập)</a:t>
            </a:r>
          </a:p>
          <a:p>
            <a:pPr marL="863599" lvl="1" indent="-431800" algn="l">
              <a:lnSpc>
                <a:spcPts val="7399"/>
              </a:lnSpc>
              <a:buFont typeface="Arial"/>
              <a:buChar char="•"/>
            </a:pPr>
            <a:r>
              <a:rPr lang="en-US" sz="3999" spc="-5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Thực hiện toàn bộ chức năng của Guest.</a:t>
            </a:r>
          </a:p>
          <a:p>
            <a:pPr marL="863599" lvl="1" indent="-431800" algn="l">
              <a:lnSpc>
                <a:spcPts val="7399"/>
              </a:lnSpc>
              <a:buFont typeface="Arial"/>
              <a:buChar char="•"/>
            </a:pPr>
            <a:r>
              <a:rPr lang="en-US" sz="3999" spc="-5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Thêm sản phẩm vào giỏ hàng </a:t>
            </a:r>
          </a:p>
          <a:p>
            <a:pPr marL="863599" lvl="1" indent="-431800" algn="l">
              <a:lnSpc>
                <a:spcPts val="7399"/>
              </a:lnSpc>
              <a:buFont typeface="Arial"/>
              <a:buChar char="•"/>
            </a:pPr>
            <a:r>
              <a:rPr lang="en-US" sz="3999" spc="-5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Chỉnh sửa giỏ hàng: tăng/giảm số lượng, xóa sản phẩm (số lượng = 0).</a:t>
            </a:r>
          </a:p>
          <a:p>
            <a:pPr marL="863599" lvl="1" indent="-431800" algn="l">
              <a:lnSpc>
                <a:spcPts val="7399"/>
              </a:lnSpc>
              <a:buFont typeface="Arial"/>
              <a:buChar char="•"/>
            </a:pPr>
            <a:r>
              <a:rPr lang="en-US" sz="3999" spc="-5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Thực hiện đặt hàng, nhập thông tin giao hàng, nhận email xác nhận.</a:t>
            </a:r>
          </a:p>
          <a:p>
            <a:pPr marL="863599" lvl="1" indent="-431800" algn="l">
              <a:lnSpc>
                <a:spcPts val="7399"/>
              </a:lnSpc>
              <a:buFont typeface="Arial"/>
              <a:buChar char="•"/>
            </a:pPr>
            <a:r>
              <a:rPr lang="en-US" sz="3999" spc="-5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Xem lịch sử đơn hàng và theo dõi trạng thái.</a:t>
            </a:r>
          </a:p>
          <a:p>
            <a:pPr algn="l">
              <a:lnSpc>
                <a:spcPts val="7399"/>
              </a:lnSpc>
            </a:pPr>
            <a:endParaRPr lang="en-US" sz="3999" spc="-5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7399"/>
              </a:lnSpc>
            </a:pPr>
            <a:endParaRPr lang="en-US" sz="3999" spc="-5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8062" y="1650505"/>
            <a:ext cx="7505700" cy="741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4.1. Các </a:t>
            </a:r>
            <a:r>
              <a:rPr lang="en-US" sz="45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vai</a:t>
            </a:r>
            <a:r>
              <a:rPr lang="en-US" sz="4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trò</a:t>
            </a:r>
            <a:r>
              <a:rPr lang="en-US" sz="4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trong</a:t>
            </a:r>
            <a:r>
              <a:rPr lang="en-US" sz="4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sz="4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endParaRPr lang="en-US" sz="45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7598">
            <a:off x="15091200" y="6279121"/>
            <a:ext cx="5344501" cy="5413399"/>
          </a:xfrm>
          <a:custGeom>
            <a:avLst/>
            <a:gdLst/>
            <a:ahLst/>
            <a:cxnLst/>
            <a:rect l="l" t="t" r="r" b="b"/>
            <a:pathLst>
              <a:path w="5344501" h="5413399">
                <a:moveTo>
                  <a:pt x="0" y="0"/>
                </a:moveTo>
                <a:lnTo>
                  <a:pt x="5344501" y="0"/>
                </a:lnTo>
                <a:lnTo>
                  <a:pt x="5344501" y="5413398"/>
                </a:lnTo>
                <a:lnTo>
                  <a:pt x="0" y="541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200443">
            <a:off x="39717" y="9330267"/>
            <a:ext cx="1615746" cy="1507050"/>
          </a:xfrm>
          <a:custGeom>
            <a:avLst/>
            <a:gdLst/>
            <a:ahLst/>
            <a:cxnLst/>
            <a:rect l="l" t="t" r="r" b="b"/>
            <a:pathLst>
              <a:path w="1615746" h="1507050">
                <a:moveTo>
                  <a:pt x="0" y="0"/>
                </a:moveTo>
                <a:lnTo>
                  <a:pt x="1615746" y="0"/>
                </a:lnTo>
                <a:lnTo>
                  <a:pt x="1615746" y="1507050"/>
                </a:lnTo>
                <a:lnTo>
                  <a:pt x="0" y="1507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87100">
            <a:off x="72679" y="177244"/>
            <a:ext cx="1246111" cy="666103"/>
          </a:xfrm>
          <a:custGeom>
            <a:avLst/>
            <a:gdLst/>
            <a:ahLst/>
            <a:cxnLst/>
            <a:rect l="l" t="t" r="r" b="b"/>
            <a:pathLst>
              <a:path w="1246111" h="666103">
                <a:moveTo>
                  <a:pt x="0" y="0"/>
                </a:moveTo>
                <a:lnTo>
                  <a:pt x="1246111" y="0"/>
                </a:lnTo>
                <a:lnTo>
                  <a:pt x="1246111" y="666103"/>
                </a:lnTo>
                <a:lnTo>
                  <a:pt x="0" y="666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309627">
            <a:off x="17128344" y="255104"/>
            <a:ext cx="1119149" cy="520913"/>
          </a:xfrm>
          <a:custGeom>
            <a:avLst/>
            <a:gdLst/>
            <a:ahLst/>
            <a:cxnLst/>
            <a:rect l="l" t="t" r="r" b="b"/>
            <a:pathLst>
              <a:path w="1119149" h="520913">
                <a:moveTo>
                  <a:pt x="0" y="0"/>
                </a:moveTo>
                <a:lnTo>
                  <a:pt x="1119149" y="0"/>
                </a:lnTo>
                <a:lnTo>
                  <a:pt x="1119149" y="520913"/>
                </a:lnTo>
                <a:lnTo>
                  <a:pt x="0" y="5209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28700" y="1515993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86823" y="598762"/>
            <a:ext cx="6988649" cy="82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4.Phân tích yêu cầu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1902" y="2528346"/>
            <a:ext cx="14251523" cy="740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9"/>
              </a:lnSpc>
            </a:pPr>
            <a:r>
              <a:rPr lang="en-US" sz="3999" spc="-5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(quản trị viên)</a:t>
            </a:r>
          </a:p>
          <a:p>
            <a:pPr marL="863599" lvl="1" indent="-431800" algn="l">
              <a:lnSpc>
                <a:spcPts val="7399"/>
              </a:lnSpc>
              <a:buFont typeface="Arial"/>
              <a:buChar char="•"/>
            </a:pPr>
            <a:r>
              <a:rPr lang="en-US" sz="3999" spc="-5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Thực hiện toàn bộ chức năng của Guest</a:t>
            </a:r>
          </a:p>
          <a:p>
            <a:pPr marL="863599" lvl="1" indent="-431800" algn="l">
              <a:lnSpc>
                <a:spcPts val="7399"/>
              </a:lnSpc>
              <a:buFont typeface="Arial"/>
              <a:buChar char="•"/>
            </a:pPr>
            <a:r>
              <a:rPr lang="en-US" sz="3999" spc="-5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 lý sản phẩm, danh mục: thêm/sửa/xóa, tìm kiếm, lọc, sắp xếp.</a:t>
            </a:r>
          </a:p>
          <a:p>
            <a:pPr marL="863599" lvl="1" indent="-431800" algn="l">
              <a:lnSpc>
                <a:spcPts val="7399"/>
              </a:lnSpc>
              <a:buFont typeface="Arial"/>
              <a:buChar char="•"/>
            </a:pPr>
            <a:r>
              <a:rPr lang="en-US" sz="3999" spc="-5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 lý đơn hàng: xem chi tiết, lọc theo trạng thái, cập nhật trạng thái xử lý.</a:t>
            </a:r>
          </a:p>
          <a:p>
            <a:pPr marL="863599" lvl="1" indent="-431800" algn="l">
              <a:lnSpc>
                <a:spcPts val="7399"/>
              </a:lnSpc>
              <a:buFont typeface="Arial"/>
              <a:buChar char="•"/>
            </a:pPr>
            <a:r>
              <a:rPr lang="en-US" sz="3999" spc="-5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 lý tài khoản: xem danh sách user, cập nhật thông tin, khóa/vô hiệu hóa tài khoản.</a:t>
            </a:r>
          </a:p>
          <a:p>
            <a:pPr algn="l">
              <a:lnSpc>
                <a:spcPts val="7399"/>
              </a:lnSpc>
            </a:pPr>
            <a:endParaRPr lang="en-US" sz="3999" spc="-5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652046"/>
            <a:ext cx="7277100" cy="741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4.1. Các </a:t>
            </a:r>
            <a:r>
              <a:rPr lang="en-US" sz="45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vai</a:t>
            </a:r>
            <a:r>
              <a:rPr lang="en-US" sz="4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trò</a:t>
            </a:r>
            <a:r>
              <a:rPr lang="en-US" sz="4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trong</a:t>
            </a:r>
            <a:r>
              <a:rPr lang="en-US" sz="4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sz="4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thống</a:t>
            </a:r>
            <a:endParaRPr lang="en-US" sz="45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7598">
            <a:off x="15091200" y="6279121"/>
            <a:ext cx="5344501" cy="5413399"/>
          </a:xfrm>
          <a:custGeom>
            <a:avLst/>
            <a:gdLst/>
            <a:ahLst/>
            <a:cxnLst/>
            <a:rect l="l" t="t" r="r" b="b"/>
            <a:pathLst>
              <a:path w="5344501" h="5413399">
                <a:moveTo>
                  <a:pt x="0" y="0"/>
                </a:moveTo>
                <a:lnTo>
                  <a:pt x="5344501" y="0"/>
                </a:lnTo>
                <a:lnTo>
                  <a:pt x="5344501" y="5413398"/>
                </a:lnTo>
                <a:lnTo>
                  <a:pt x="0" y="541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200443">
            <a:off x="39717" y="9330267"/>
            <a:ext cx="1615746" cy="1507050"/>
          </a:xfrm>
          <a:custGeom>
            <a:avLst/>
            <a:gdLst/>
            <a:ahLst/>
            <a:cxnLst/>
            <a:rect l="l" t="t" r="r" b="b"/>
            <a:pathLst>
              <a:path w="1615746" h="1507050">
                <a:moveTo>
                  <a:pt x="0" y="0"/>
                </a:moveTo>
                <a:lnTo>
                  <a:pt x="1615746" y="0"/>
                </a:lnTo>
                <a:lnTo>
                  <a:pt x="1615746" y="1507050"/>
                </a:lnTo>
                <a:lnTo>
                  <a:pt x="0" y="1507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87100">
            <a:off x="72679" y="177244"/>
            <a:ext cx="1246111" cy="666103"/>
          </a:xfrm>
          <a:custGeom>
            <a:avLst/>
            <a:gdLst/>
            <a:ahLst/>
            <a:cxnLst/>
            <a:rect l="l" t="t" r="r" b="b"/>
            <a:pathLst>
              <a:path w="1246111" h="666103">
                <a:moveTo>
                  <a:pt x="0" y="0"/>
                </a:moveTo>
                <a:lnTo>
                  <a:pt x="1246111" y="0"/>
                </a:lnTo>
                <a:lnTo>
                  <a:pt x="1246111" y="666103"/>
                </a:lnTo>
                <a:lnTo>
                  <a:pt x="0" y="666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309627">
            <a:off x="17128344" y="255104"/>
            <a:ext cx="1119149" cy="520913"/>
          </a:xfrm>
          <a:custGeom>
            <a:avLst/>
            <a:gdLst/>
            <a:ahLst/>
            <a:cxnLst/>
            <a:rect l="l" t="t" r="r" b="b"/>
            <a:pathLst>
              <a:path w="1119149" h="520913">
                <a:moveTo>
                  <a:pt x="0" y="0"/>
                </a:moveTo>
                <a:lnTo>
                  <a:pt x="1119149" y="0"/>
                </a:lnTo>
                <a:lnTo>
                  <a:pt x="1119149" y="520913"/>
                </a:lnTo>
                <a:lnTo>
                  <a:pt x="0" y="5209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28700" y="1515993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86823" y="598762"/>
            <a:ext cx="6988649" cy="82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4.Phân tích yêu cầu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526994"/>
            <a:ext cx="14251523" cy="647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7399"/>
              </a:lnSpc>
              <a:buFont typeface="Arial"/>
              <a:buChar char="•"/>
            </a:pP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Mật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khẩu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phải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được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mã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hóa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BCrypt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trước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khi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lưu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CSDL.</a:t>
            </a:r>
          </a:p>
          <a:p>
            <a:pPr marL="863599" lvl="1" indent="-431800" algn="l">
              <a:lnSpc>
                <a:spcPts val="7399"/>
              </a:lnSpc>
              <a:buFont typeface="Arial"/>
              <a:buChar char="•"/>
            </a:pP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Chỉ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Admin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mới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vào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trang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trị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863599" lvl="1" indent="-431800" algn="l">
              <a:lnSpc>
                <a:spcPts val="7399"/>
              </a:lnSpc>
              <a:buFont typeface="Arial"/>
              <a:buChar char="•"/>
            </a:pP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Sản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phẩm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danh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chỉ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được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xóa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khi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không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vi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phạm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ràng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buộc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dữ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liệu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không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nằm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trong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đơn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không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chứa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sản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phẩm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</a:p>
          <a:p>
            <a:pPr marL="863599" lvl="1" indent="-431800" algn="l">
              <a:lnSpc>
                <a:spcPts val="7399"/>
              </a:lnSpc>
              <a:buFont typeface="Arial"/>
              <a:buChar char="•"/>
            </a:pP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Sau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khi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đặt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thành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công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giỏ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hàng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phải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được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xóa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làm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trống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giỏ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999" spc="-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của</a:t>
            </a:r>
            <a:r>
              <a:rPr lang="en-US" sz="3999" spc="-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user).</a:t>
            </a:r>
          </a:p>
          <a:p>
            <a:pPr algn="l">
              <a:lnSpc>
                <a:spcPts val="7399"/>
              </a:lnSpc>
            </a:pPr>
            <a:endParaRPr lang="en-US" sz="3999" spc="-5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1707844"/>
            <a:ext cx="6134100" cy="741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4.2.Bảo </a:t>
            </a:r>
            <a:r>
              <a:rPr lang="en-US" sz="45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mật</a:t>
            </a:r>
            <a:r>
              <a:rPr lang="en-US" sz="4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 </a:t>
            </a:r>
            <a:r>
              <a:rPr lang="en-US" sz="45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nghiệp</a:t>
            </a:r>
            <a:r>
              <a:rPr lang="en-US" sz="4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vụ</a:t>
            </a:r>
            <a:r>
              <a:rPr lang="en-US" sz="45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791</Words>
  <Application>Microsoft Office PowerPoint</Application>
  <PresentationFormat>Custom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Times New Roman</vt:lpstr>
      <vt:lpstr>Calibri</vt:lpstr>
      <vt:lpstr>Arial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Brown Illustrative Bakery Shop Presentation</dc:title>
  <cp:lastModifiedBy>le van dat</cp:lastModifiedBy>
  <cp:revision>3</cp:revision>
  <dcterms:created xsi:type="dcterms:W3CDTF">2006-08-16T00:00:00Z</dcterms:created>
  <dcterms:modified xsi:type="dcterms:W3CDTF">2025-12-11T06:21:01Z</dcterms:modified>
  <dc:identifier>DAG7GR4i0TE</dc:identifier>
</cp:coreProperties>
</file>